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64" r:id="rId5"/>
    <p:sldId id="267" r:id="rId6"/>
  </p:sldIdLst>
  <p:sldSz cx="14630400" cy="8229600"/>
  <p:notesSz cx="8229600" cy="14630400"/>
  <p:embeddedFontLst>
    <p:embeddedFont>
      <p:font typeface="Kanit" panose="020B0604020202020204" charset="-34"/>
      <p:regular r:id="rId8"/>
    </p:embeddedFont>
    <p:embeddedFont>
      <p:font typeface="Martel Sans Light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4" d="100"/>
          <a:sy n="54" d="100"/>
        </p:scale>
        <p:origin x="7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9233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111084-BE23-34DF-A1B1-2442C957291A}"/>
              </a:ext>
            </a:extLst>
          </p:cNvPr>
          <p:cNvSpPr txBox="1"/>
          <p:nvPr userDrawn="1"/>
        </p:nvSpPr>
        <p:spPr>
          <a:xfrm>
            <a:off x="13514118" y="7849590"/>
            <a:ext cx="1116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Anil Raavi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  <p:extLst>
      <p:ext uri="{BB962C8B-B14F-4D97-AF65-F5344CB8AC3E}">
        <p14:creationId xmlns:p14="http://schemas.microsoft.com/office/powerpoint/2010/main" val="3996988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 userDrawn="1"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</p:spTree>
    <p:extLst>
      <p:ext uri="{BB962C8B-B14F-4D97-AF65-F5344CB8AC3E}">
        <p14:creationId xmlns:p14="http://schemas.microsoft.com/office/powerpoint/2010/main" val="3345976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82716" y="601756"/>
            <a:ext cx="5748712" cy="617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 are source in dbt?</a:t>
            </a:r>
          </a:p>
        </p:txBody>
      </p:sp>
      <p:sp>
        <p:nvSpPr>
          <p:cNvPr id="4" name="Text 1"/>
          <p:cNvSpPr/>
          <p:nvPr/>
        </p:nvSpPr>
        <p:spPr>
          <a:xfrm>
            <a:off x="782716" y="1509756"/>
            <a:ext cx="13106005" cy="2151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400" dirty="0">
                <a:solidFill>
                  <a:schemeClr val="bg2"/>
                </a:solidFill>
              </a:rPr>
              <a:t>In </a:t>
            </a:r>
            <a:r>
              <a:rPr lang="en-US" sz="2400" b="1" dirty="0">
                <a:solidFill>
                  <a:schemeClr val="bg2"/>
                </a:solidFill>
              </a:rPr>
              <a:t>dbt</a:t>
            </a:r>
            <a:r>
              <a:rPr lang="en-US" sz="2400" dirty="0">
                <a:solidFill>
                  <a:schemeClr val="bg2"/>
                </a:solidFill>
              </a:rPr>
              <a:t>, </a:t>
            </a:r>
            <a:r>
              <a:rPr lang="en-US" sz="2400" b="1" dirty="0">
                <a:solidFill>
                  <a:schemeClr val="bg2"/>
                </a:solidFill>
              </a:rPr>
              <a:t>sources</a:t>
            </a:r>
            <a:r>
              <a:rPr lang="en-US" sz="2400" dirty="0">
                <a:solidFill>
                  <a:schemeClr val="bg2"/>
                </a:solidFill>
              </a:rPr>
              <a:t> are the raw tables in your data warehouse.</a:t>
            </a:r>
          </a:p>
          <a:p>
            <a:br>
              <a:rPr lang="en-US" sz="2400" dirty="0">
                <a:solidFill>
                  <a:schemeClr val="bg2"/>
                </a:solidFill>
              </a:rPr>
            </a:br>
            <a:r>
              <a:rPr lang="en-US" sz="2400" dirty="0">
                <a:solidFill>
                  <a:schemeClr val="bg2"/>
                </a:solidFill>
              </a:rPr>
              <a:t>Think of them as the </a:t>
            </a:r>
            <a:r>
              <a:rPr lang="en-US" sz="2400" i="1" dirty="0">
                <a:solidFill>
                  <a:schemeClr val="bg2"/>
                </a:solidFill>
              </a:rPr>
              <a:t>starting point</a:t>
            </a:r>
            <a:r>
              <a:rPr lang="en-US" sz="2400" dirty="0">
                <a:solidFill>
                  <a:schemeClr val="bg2"/>
                </a:solidFill>
              </a:rPr>
              <a:t> of your data pipeline.</a:t>
            </a:r>
          </a:p>
          <a:p>
            <a:endParaRPr lang="en-US" sz="2400" dirty="0">
              <a:solidFill>
                <a:schemeClr val="bg2"/>
              </a:solidFill>
            </a:endParaRPr>
          </a:p>
          <a:p>
            <a:r>
              <a:rPr lang="en-US" sz="2400" dirty="0">
                <a:solidFill>
                  <a:schemeClr val="bg2"/>
                </a:solidFill>
              </a:rPr>
              <a:t>They tell dbt:</a:t>
            </a:r>
            <a:br>
              <a:rPr lang="en-US" sz="2400" dirty="0">
                <a:solidFill>
                  <a:schemeClr val="bg2"/>
                </a:solidFill>
              </a:rPr>
            </a:br>
            <a:r>
              <a:rPr lang="en-US" sz="2400" dirty="0">
                <a:solidFill>
                  <a:schemeClr val="bg2"/>
                </a:solidFill>
              </a:rPr>
              <a:t>👉 “This table already exists in the warehouse, and we will use it to build our transformations.”</a:t>
            </a:r>
          </a:p>
        </p:txBody>
      </p:sp>
      <p:sp>
        <p:nvSpPr>
          <p:cNvPr id="6" name="Text 3"/>
          <p:cNvSpPr/>
          <p:nvPr/>
        </p:nvSpPr>
        <p:spPr>
          <a:xfrm>
            <a:off x="782716" y="4861691"/>
            <a:ext cx="13106005" cy="2537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2400" b="1" dirty="0">
                <a:solidFill>
                  <a:schemeClr val="bg2"/>
                </a:solidFill>
              </a:rPr>
              <a:t>Clear separation</a:t>
            </a:r>
            <a:r>
              <a:rPr lang="en-US" sz="2400" dirty="0">
                <a:solidFill>
                  <a:schemeClr val="bg2"/>
                </a:solidFill>
              </a:rPr>
              <a:t> – You know what is raw data vs what dbt created.</a:t>
            </a:r>
          </a:p>
          <a:p>
            <a:endParaRPr lang="en-US" sz="2400" dirty="0">
              <a:solidFill>
                <a:schemeClr val="bg2"/>
              </a:solidFill>
            </a:endParaRPr>
          </a:p>
          <a:p>
            <a:r>
              <a:rPr lang="en-US" sz="2400" b="1" dirty="0">
                <a:solidFill>
                  <a:schemeClr val="bg2"/>
                </a:solidFill>
              </a:rPr>
              <a:t>Documentation</a:t>
            </a:r>
            <a:r>
              <a:rPr lang="en-US" sz="2400" dirty="0">
                <a:solidFill>
                  <a:schemeClr val="bg2"/>
                </a:solidFill>
              </a:rPr>
              <a:t> – Sources let you describe where raw data comes from.</a:t>
            </a:r>
          </a:p>
          <a:p>
            <a:endParaRPr lang="en-US" sz="2400" dirty="0">
              <a:solidFill>
                <a:schemeClr val="bg2"/>
              </a:solidFill>
            </a:endParaRPr>
          </a:p>
          <a:p>
            <a:r>
              <a:rPr lang="en-US" sz="2400" b="1" dirty="0">
                <a:solidFill>
                  <a:schemeClr val="bg2"/>
                </a:solidFill>
              </a:rPr>
              <a:t>Testing</a:t>
            </a:r>
            <a:r>
              <a:rPr lang="en-US" sz="2400" dirty="0">
                <a:solidFill>
                  <a:schemeClr val="bg2"/>
                </a:solidFill>
              </a:rPr>
              <a:t> – You can add tests (like “no nulls in id column”) directly on raw tables.</a:t>
            </a:r>
          </a:p>
          <a:p>
            <a:endParaRPr lang="en-US" sz="2400" dirty="0">
              <a:solidFill>
                <a:schemeClr val="bg2"/>
              </a:solidFill>
            </a:endParaRPr>
          </a:p>
          <a:p>
            <a:r>
              <a:rPr lang="en-US" sz="2400" b="1" dirty="0">
                <a:solidFill>
                  <a:schemeClr val="bg2"/>
                </a:solidFill>
              </a:rPr>
              <a:t>Traceability</a:t>
            </a:r>
            <a:r>
              <a:rPr lang="en-US" sz="2400" dirty="0">
                <a:solidFill>
                  <a:schemeClr val="bg2"/>
                </a:solidFill>
              </a:rPr>
              <a:t> – You can track the full data journey: raw → transformed → final models.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76EB200-B616-0094-344C-E073F405E84A}"/>
              </a:ext>
            </a:extLst>
          </p:cNvPr>
          <p:cNvSpPr txBox="1"/>
          <p:nvPr/>
        </p:nvSpPr>
        <p:spPr>
          <a:xfrm>
            <a:off x="616462" y="4019324"/>
            <a:ext cx="73270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B0F0"/>
                </a:solidFill>
              </a:rPr>
              <a:t>✨ Why Use Sources?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118" y="594836"/>
            <a:ext cx="5090398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000"/>
              </a:lnSpc>
            </a:pPr>
            <a:r>
              <a:rPr lang="en-US" sz="4000" b="1" dirty="0">
                <a:solidFill>
                  <a:srgbClr val="00B0F0"/>
                </a:solidFill>
                <a:ea typeface="Martel Sans Light" pitchFamily="34" charset="-122"/>
                <a:cs typeface="Calibri" panose="020F0502020204030204" pitchFamily="34" charset="0"/>
              </a:rPr>
              <a:t>🛠 How to Define a Source?</a:t>
            </a:r>
            <a:endParaRPr lang="en-US" sz="4000" b="1" dirty="0">
              <a:solidFill>
                <a:srgbClr val="00B0F0"/>
              </a:solidFill>
              <a:cs typeface="Calibri" panose="020F05020202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92043" y="2368742"/>
            <a:ext cx="5591175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836744" y="1497936"/>
            <a:ext cx="13057386" cy="623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You define sources inside a </a:t>
            </a:r>
            <a:r>
              <a:rPr lang="en-US" dirty="0" err="1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schema.yml</a:t>
            </a: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file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🔹 sources: → Tells dbt these are raw tables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🔹 name: → A name you’ll use to reference this group of tables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🔹 tables: → List of the actual raw tables</a:t>
            </a:r>
          </a:p>
          <a:p>
            <a:pPr marL="0" indent="0" algn="l">
              <a:lnSpc>
                <a:spcPts val="2700"/>
              </a:lnSpc>
              <a:buNone/>
            </a:pPr>
            <a:endParaRPr lang="en-US" dirty="0">
              <a:solidFill>
                <a:srgbClr val="D9E1FF"/>
              </a:solidFill>
              <a:latin typeface="Martel Sans Light" pitchFamily="34" charset="0"/>
              <a:ea typeface="Martel Sans Light" pitchFamily="34" charset="-122"/>
              <a:cs typeface="Martel Sans Light" pitchFamily="34" charset="-120"/>
            </a:endParaRPr>
          </a:p>
          <a:p>
            <a:pPr marL="0" indent="0" algn="l">
              <a:lnSpc>
                <a:spcPts val="2700"/>
              </a:lnSpc>
              <a:buNone/>
            </a:pPr>
            <a:r>
              <a:rPr lang="en-US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.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969BA31-BAC9-920C-129D-820B94AD9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744" y="2004491"/>
            <a:ext cx="8722892" cy="45056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71274" y="674727"/>
            <a:ext cx="5479494" cy="5641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00"/>
              </a:lnSpc>
            </a:pPr>
            <a:r>
              <a:rPr lang="en-US" sz="4000" b="1" dirty="0">
                <a:solidFill>
                  <a:srgbClr val="00B0F0"/>
                </a:solidFill>
              </a:rPr>
              <a:t>📌 How to Use a Source in Models?</a:t>
            </a:r>
          </a:p>
        </p:txBody>
      </p:sp>
      <p:sp>
        <p:nvSpPr>
          <p:cNvPr id="7" name="Text 3"/>
          <p:cNvSpPr/>
          <p:nvPr/>
        </p:nvSpPr>
        <p:spPr>
          <a:xfrm>
            <a:off x="847647" y="1346912"/>
            <a:ext cx="12963356" cy="6383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48CE73-70F2-3287-03C2-366F8D6ACD84}"/>
              </a:ext>
            </a:extLst>
          </p:cNvPr>
          <p:cNvSpPr txBox="1"/>
          <p:nvPr/>
        </p:nvSpPr>
        <p:spPr>
          <a:xfrm>
            <a:off x="760020" y="1346912"/>
            <a:ext cx="13110359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You don’t write the table name directly. Instead, you use the source() function.</a:t>
            </a: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endParaRPr lang="en-US" sz="2400" dirty="0">
              <a:solidFill>
                <a:schemeClr val="bg2"/>
              </a:solidFill>
            </a:endParaRPr>
          </a:p>
          <a:p>
            <a:r>
              <a:rPr lang="en-US" sz="2400" dirty="0">
                <a:solidFill>
                  <a:schemeClr val="bg2"/>
                </a:solidFill>
              </a:rPr>
              <a:t>dbt understands that orders is a source table under the </a:t>
            </a:r>
            <a:r>
              <a:rPr lang="en-US" sz="2400" dirty="0" err="1">
                <a:solidFill>
                  <a:schemeClr val="bg2"/>
                </a:solidFill>
              </a:rPr>
              <a:t>tpch</a:t>
            </a:r>
            <a:r>
              <a:rPr lang="en-US" sz="2400" dirty="0">
                <a:solidFill>
                  <a:schemeClr val="bg2"/>
                </a:solidFill>
              </a:rPr>
              <a:t> source.</a:t>
            </a:r>
          </a:p>
          <a:p>
            <a:r>
              <a:rPr lang="en-US" sz="2400" dirty="0">
                <a:solidFill>
                  <a:schemeClr val="bg2"/>
                </a:solidFill>
              </a:rPr>
              <a:t>At compile time, dbt converts it into the fully qualified name: snowflake_sample_data.tpch_sf1.orders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36F30BC-6746-AB78-551E-EB27D257D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647" y="2004330"/>
            <a:ext cx="9840145" cy="4220939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16D5F38C-E8A2-79EC-5CD1-F03908B98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0300" y="1490353"/>
            <a:ext cx="3313216" cy="4969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686" y="789975"/>
            <a:ext cx="109552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00"/>
              </a:lnSpc>
            </a:pPr>
            <a:r>
              <a:rPr lang="en-US" sz="4000" b="1" dirty="0">
                <a:solidFill>
                  <a:srgbClr val="00B0F0"/>
                </a:solidFill>
              </a:rPr>
              <a:t>🎯 Real-World Benefits</a:t>
            </a: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839641"/>
            <a:ext cx="4318278" cy="95750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93912" y="402306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b="1" dirty="0">
                <a:solidFill>
                  <a:srgbClr val="00B0F0"/>
                </a:solidFill>
              </a:rPr>
              <a:t>Lineage</a:t>
            </a:r>
          </a:p>
        </p:txBody>
      </p:sp>
      <p:sp>
        <p:nvSpPr>
          <p:cNvPr id="5" name="Text 2"/>
          <p:cNvSpPr/>
          <p:nvPr/>
        </p:nvSpPr>
        <p:spPr>
          <a:xfrm>
            <a:off x="1077039" y="4531994"/>
            <a:ext cx="3966779" cy="1476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6002" y="2839641"/>
            <a:ext cx="4318278" cy="95750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95317" y="40364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b="1" dirty="0">
                <a:solidFill>
                  <a:srgbClr val="00B0F0"/>
                </a:solidFill>
              </a:rPr>
              <a:t>Collaboration</a:t>
            </a:r>
          </a:p>
        </p:txBody>
      </p:sp>
      <p:sp>
        <p:nvSpPr>
          <p:cNvPr id="8" name="Text 4"/>
          <p:cNvSpPr/>
          <p:nvPr/>
        </p:nvSpPr>
        <p:spPr>
          <a:xfrm>
            <a:off x="5395317" y="4531995"/>
            <a:ext cx="3839647" cy="14769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74279" y="2839641"/>
            <a:ext cx="4318278" cy="95750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3595" y="40364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b="1" dirty="0">
                <a:solidFill>
                  <a:srgbClr val="00B0F0"/>
                </a:solidFill>
              </a:rPr>
              <a:t>Data Quality</a:t>
            </a:r>
          </a:p>
        </p:txBody>
      </p:sp>
      <p:sp>
        <p:nvSpPr>
          <p:cNvPr id="11" name="Text 6"/>
          <p:cNvSpPr/>
          <p:nvPr/>
        </p:nvSpPr>
        <p:spPr>
          <a:xfrm>
            <a:off x="9713595" y="4531994"/>
            <a:ext cx="3966779" cy="14769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D9E1FF"/>
                </a:solidFill>
                <a:ea typeface="Martel Sans Light" pitchFamily="34" charset="-122"/>
                <a:cs typeface="Martel Sans Light" pitchFamily="34" charset="-120"/>
              </a:rPr>
              <a:t>Add tests at the source level so data issues are detected early and don’t spread downstream.</a:t>
            </a: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16F88A-7E24-0E42-A0FD-E042543932EC}"/>
              </a:ext>
            </a:extLst>
          </p:cNvPr>
          <p:cNvSpPr txBox="1"/>
          <p:nvPr/>
        </p:nvSpPr>
        <p:spPr>
          <a:xfrm>
            <a:off x="837724" y="4432459"/>
            <a:ext cx="42060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 See exactly where</a:t>
            </a:r>
          </a:p>
          <a:p>
            <a:r>
              <a:rPr lang="en-US" sz="2400" dirty="0">
                <a:solidFill>
                  <a:schemeClr val="bg2"/>
                </a:solidFill>
              </a:rPr>
              <a:t> data came from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D25BBD-3E7E-2479-9A25-60071ABC7B58}"/>
              </a:ext>
            </a:extLst>
          </p:cNvPr>
          <p:cNvSpPr txBox="1"/>
          <p:nvPr/>
        </p:nvSpPr>
        <p:spPr>
          <a:xfrm>
            <a:off x="5283133" y="4443055"/>
            <a:ext cx="38396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Team members understand </a:t>
            </a:r>
          </a:p>
          <a:p>
            <a:r>
              <a:rPr lang="en-US" sz="2400" dirty="0">
                <a:solidFill>
                  <a:schemeClr val="bg2"/>
                </a:solidFill>
              </a:rPr>
              <a:t>raw data sources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628412" y="2089785"/>
            <a:ext cx="6467832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endParaRPr lang="en-US" sz="14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776" y="1493044"/>
            <a:ext cx="6467832" cy="646783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628412" y="8364736"/>
            <a:ext cx="133735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Streamlines the data transformation process, reducing manual intervention and potential errors.</a:t>
            </a:r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4AA0A5-E9ED-188D-B31E-418B1CCFF08A}"/>
              </a:ext>
            </a:extLst>
          </p:cNvPr>
          <p:cNvSpPr txBox="1"/>
          <p:nvPr/>
        </p:nvSpPr>
        <p:spPr>
          <a:xfrm>
            <a:off x="854987" y="3726232"/>
            <a:ext cx="6460213" cy="7771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5150"/>
              </a:lnSpc>
            </a:pPr>
            <a:r>
              <a:rPr lang="en-US" sz="4800" dirty="0">
                <a:solidFill>
                  <a:srgbClr val="00B0F0"/>
                </a:solidFill>
                <a:ea typeface="Kanit" pitchFamily="34" charset="-122"/>
                <a:cs typeface="Kanit" pitchFamily="34" charset="-120"/>
              </a:rPr>
              <a:t>Demonstration</a:t>
            </a:r>
            <a:endParaRPr lang="en-US" sz="4400" dirty="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865</TotalTime>
  <Words>296</Words>
  <Application>Microsoft Office PowerPoint</Application>
  <PresentationFormat>Custom</PresentationFormat>
  <Paragraphs>67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Martel Sans Light</vt:lpstr>
      <vt:lpstr>Arial</vt:lpstr>
      <vt:lpstr>Calibri</vt:lpstr>
      <vt:lpstr>Kanit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Anil Kumar Raavi</dc:creator>
  <cp:lastModifiedBy>Anil Kumar Raavi</cp:lastModifiedBy>
  <cp:revision>14</cp:revision>
  <dcterms:created xsi:type="dcterms:W3CDTF">2025-07-09T14:32:25Z</dcterms:created>
  <dcterms:modified xsi:type="dcterms:W3CDTF">2025-09-16T11:45:14Z</dcterms:modified>
</cp:coreProperties>
</file>